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86" d="100"/>
          <a:sy n="186" d="100"/>
        </p:scale>
        <p:origin x="-31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 (другой вари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над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объекта, вверху и вниз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140825E-4A15-4D39-8176-1F07E904CB30}" type="datetimeFigureOut">
              <a:rPr lang="en-US" smtClean="0"/>
              <a:t>17.05.15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95827" y="158263"/>
            <a:ext cx="4242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Окружность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374" y="1155297"/>
            <a:ext cx="50800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156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4907" y="1043566"/>
            <a:ext cx="4122826" cy="3981936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chemeClr val="bg2">
                    <a:lumMod val="50000"/>
                  </a:schemeClr>
                </a:solidFill>
              </a:rPr>
              <a:t>Окружность</a:t>
            </a:r>
            <a:r>
              <a:rPr lang="ru-RU" sz="3000" dirty="0"/>
              <a:t> — замкнутая плоская кривая, все точки которой одинаково удалены от данной точки (центра), лежащей в той же плоскости, что и кривая.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5886" y="553852"/>
            <a:ext cx="3251200" cy="325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268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3969" y="418507"/>
            <a:ext cx="356534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</a:rPr>
              <a:t>1. У 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круга есть одна подруга,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Знакома всем ее наружность!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Она идет по краю круга</a:t>
            </a:r>
          </a:p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И называется -…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13828" y="418507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>
                <a:solidFill>
                  <a:srgbClr val="F2F2F2"/>
                </a:solidFill>
              </a:rPr>
              <a:t>2. Вроде </a:t>
            </a:r>
            <a:r>
              <a:rPr lang="ru-RU" sz="2400" dirty="0">
                <a:solidFill>
                  <a:srgbClr val="F2F2F2"/>
                </a:solidFill>
              </a:rPr>
              <a:t>круг, но дело в том,</a:t>
            </a:r>
          </a:p>
          <a:p>
            <a:r>
              <a:rPr lang="ru-RU" sz="2400" dirty="0">
                <a:solidFill>
                  <a:srgbClr val="F2F2F2"/>
                </a:solidFill>
              </a:rPr>
              <a:t>Что иначе мы зовем</a:t>
            </a:r>
          </a:p>
          <a:p>
            <a:r>
              <a:rPr lang="ru-RU" sz="2400" dirty="0">
                <a:solidFill>
                  <a:srgbClr val="F2F2F2"/>
                </a:solidFill>
              </a:rPr>
              <a:t>Нарисованный кружок.</a:t>
            </a:r>
          </a:p>
          <a:p>
            <a:r>
              <a:rPr lang="ru-RU" sz="2400" dirty="0">
                <a:solidFill>
                  <a:srgbClr val="F2F2F2"/>
                </a:solidFill>
              </a:rPr>
              <a:t>В чем секрет? Скажи, дружок!</a:t>
            </a:r>
          </a:p>
          <a:p>
            <a:r>
              <a:rPr lang="ru-RU" sz="2400" dirty="0">
                <a:solidFill>
                  <a:srgbClr val="F2F2F2"/>
                </a:solidFill>
              </a:rPr>
              <a:t>Эта странная наружность</a:t>
            </a:r>
          </a:p>
          <a:p>
            <a:r>
              <a:rPr lang="ru-RU" sz="2400" dirty="0">
                <a:solidFill>
                  <a:srgbClr val="F2F2F2"/>
                </a:solidFill>
              </a:rPr>
              <a:t>Называется...</a:t>
            </a:r>
          </a:p>
        </p:txBody>
      </p:sp>
      <p:pic>
        <p:nvPicPr>
          <p:cNvPr id="9" name="Изображение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9894" y="2904640"/>
            <a:ext cx="3619500" cy="330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215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49" y="-2"/>
            <a:ext cx="9144000" cy="685800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04829" y="32632"/>
            <a:ext cx="6738943" cy="175432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Будильник наш - мой верный друг –</a:t>
            </a: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Поможет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изучить мне круг.</a:t>
            </a: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Когда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часы «шесть ровно» скажут,</a:t>
            </a: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Стрелки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диаметр покажут.</a:t>
            </a: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Но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когда 12 грянет,</a:t>
            </a: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То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сразу радиусом станут.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76534" y="5368899"/>
            <a:ext cx="354485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60299E"/>
                </a:solidFill>
              </a:rPr>
              <a:t>Я-окружность! Кто не знает?</a:t>
            </a:r>
          </a:p>
          <a:p>
            <a:r>
              <a:rPr lang="ru-RU" sz="2000" dirty="0">
                <a:solidFill>
                  <a:srgbClr val="60299E"/>
                </a:solidFill>
              </a:rPr>
              <a:t>Все должны меня вы знать!</a:t>
            </a:r>
          </a:p>
          <a:p>
            <a:r>
              <a:rPr lang="ru-RU" sz="2000" dirty="0">
                <a:solidFill>
                  <a:srgbClr val="60299E"/>
                </a:solidFill>
              </a:rPr>
              <a:t>Вы должны меня, ребята,</a:t>
            </a:r>
          </a:p>
          <a:p>
            <a:r>
              <a:rPr lang="ru-RU" sz="2000" dirty="0">
                <a:solidFill>
                  <a:srgbClr val="60299E"/>
                </a:solidFill>
              </a:rPr>
              <a:t>Изучать и уважать!</a:t>
            </a:r>
          </a:p>
        </p:txBody>
      </p:sp>
    </p:spTree>
    <p:extLst>
      <p:ext uri="{BB962C8B-B14F-4D97-AF65-F5344CB8AC3E}">
        <p14:creationId xmlns:p14="http://schemas.microsoft.com/office/powerpoint/2010/main" val="168067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92312" y="3092084"/>
            <a:ext cx="4015968" cy="3108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Радиус — не только величина расстояния, но и отрезок, соединяющий центр окружности с одной из её точек.</a:t>
            </a:r>
          </a:p>
        </p:txBody>
      </p:sp>
      <p:pic>
        <p:nvPicPr>
          <p:cNvPr id="6" name="Изображение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387" y="343120"/>
            <a:ext cx="2420150" cy="245117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533594" y="537539"/>
            <a:ext cx="424981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Слово </a:t>
            </a:r>
            <a:r>
              <a:rPr lang="ru-RU" sz="2000" dirty="0">
                <a:solidFill>
                  <a:srgbClr val="660066"/>
                </a:solidFill>
              </a:rPr>
              <a:t>«радиус» </a:t>
            </a:r>
            <a:r>
              <a:rPr lang="ru-RU" sz="2000" dirty="0"/>
              <a:t>впервые встречается в 1569 г. у французского учёного П. </a:t>
            </a:r>
            <a:r>
              <a:rPr lang="ru-RU" sz="2000" dirty="0" err="1"/>
              <a:t>Ромуса</a:t>
            </a:r>
            <a:r>
              <a:rPr lang="ru-RU" sz="2000" dirty="0"/>
              <a:t>, несколько позже у Ф. Виета. Становится общепринятым лишь в конце XVII века. </a:t>
            </a:r>
            <a:r>
              <a:rPr lang="ru-RU" sz="2000" dirty="0">
                <a:solidFill>
                  <a:srgbClr val="660066"/>
                </a:solidFill>
              </a:rPr>
              <a:t>Происходит от лат. </a:t>
            </a:r>
            <a:r>
              <a:rPr lang="ru-RU" sz="2000" dirty="0" err="1">
                <a:solidFill>
                  <a:srgbClr val="660066"/>
                </a:solidFill>
              </a:rPr>
              <a:t>radius</a:t>
            </a:r>
            <a:r>
              <a:rPr lang="ru-RU" sz="2000" dirty="0">
                <a:solidFill>
                  <a:srgbClr val="660066"/>
                </a:solidFill>
              </a:rPr>
              <a:t>, означающего «луч, спица колеса».</a:t>
            </a:r>
          </a:p>
        </p:txBody>
      </p:sp>
      <p:pic>
        <p:nvPicPr>
          <p:cNvPr id="8" name="Изображение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8425" y="3222876"/>
            <a:ext cx="3733800" cy="344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470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95760" y="196133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>
                <a:solidFill>
                  <a:srgbClr val="660066"/>
                </a:solidFill>
              </a:rPr>
              <a:t>Диаметр</a:t>
            </a: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</a:rPr>
              <a:t>— </a:t>
            </a:r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отрезок, соединяющий две точки на окружности и проходящий через центр окружности, а также длина этого отрезка. </a:t>
            </a:r>
            <a:r>
              <a:rPr lang="ru-RU" sz="2400" dirty="0">
                <a:solidFill>
                  <a:srgbClr val="0000FF"/>
                </a:solidFill>
              </a:rPr>
              <a:t>Диаметр равен двум радиусам.</a:t>
            </a:r>
          </a:p>
        </p:txBody>
      </p:sp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284" y="314595"/>
            <a:ext cx="3372886" cy="330395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75523" y="3719447"/>
            <a:ext cx="3927209" cy="2800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chemeClr val="bg1"/>
                </a:solidFill>
              </a:rPr>
              <a:t>Диаметр — это хорда (отрезок, соединяющий две точки) на </a:t>
            </a:r>
            <a:r>
              <a:rPr lang="ru-RU" sz="2200" dirty="0" smtClean="0">
                <a:solidFill>
                  <a:schemeClr val="bg1"/>
                </a:solidFill>
              </a:rPr>
              <a:t>окружности, </a:t>
            </a:r>
            <a:r>
              <a:rPr lang="ru-RU" sz="2200" dirty="0">
                <a:solidFill>
                  <a:schemeClr val="bg1"/>
                </a:solidFill>
              </a:rPr>
              <a:t>проходящая через центр этой окружности (сферы, шара). Также диаметром называют длину этого отрезка.</a:t>
            </a:r>
          </a:p>
        </p:txBody>
      </p:sp>
      <p:pic>
        <p:nvPicPr>
          <p:cNvPr id="7" name="Изображение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0345" y="3414063"/>
            <a:ext cx="4104749" cy="293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47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Революция">
  <a:themeElements>
    <a:clrScheme name="Инфузия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Революция.thmx</Template>
  <TotalTime>81</TotalTime>
  <Words>265</Words>
  <Application>Microsoft Macintosh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Революция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Ilya PhotoN</dc:creator>
  <cp:lastModifiedBy>Ilya PhotoN</cp:lastModifiedBy>
  <cp:revision>6</cp:revision>
  <dcterms:created xsi:type="dcterms:W3CDTF">2015-05-17T15:37:42Z</dcterms:created>
  <dcterms:modified xsi:type="dcterms:W3CDTF">2015-05-17T16:59:32Z</dcterms:modified>
</cp:coreProperties>
</file>